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9" r:id="rId3"/>
    <p:sldId id="260" r:id="rId4"/>
    <p:sldId id="261" r:id="rId5"/>
    <p:sldId id="2146847825" r:id="rId6"/>
    <p:sldId id="26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B6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79" autoAdjust="0"/>
    <p:restoredTop sz="94291" autoAdjust="0"/>
  </p:normalViewPr>
  <p:slideViewPr>
    <p:cSldViewPr snapToGrid="0">
      <p:cViewPr varScale="1">
        <p:scale>
          <a:sx n="69" d="100"/>
          <a:sy n="69" d="100"/>
        </p:scale>
        <p:origin x="99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6CCDE4-1BFC-4EA1-A9E2-2A3F513E0C34}" type="datetimeFigureOut">
              <a:rPr lang="en-US" smtClean="0"/>
              <a:t>05/29/2025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C7C91-438E-4B00-85DF-05954ADBD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307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C7C91-438E-4B00-85DF-05954ADBD59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50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14199-E249-4EDB-9255-17354C453B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CB5512-7497-4FA0-903C-1685129CA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CF687-6CB4-491D-B6C7-B77A25974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05/29/2025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9DAE1-7A9E-4F9D-B3A4-F91183E62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44AB1-0064-4029-957F-4C7A9FE30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9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92847-DC17-445D-A3E6-E439648F0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0E57A-D48C-41BD-A0C4-AC3C96DFE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91331-205D-4BE7-BED2-370B52EA8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05/29/2025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71B91-E00F-48BE-A2AD-CBECF02AB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564B9D-272B-48D7-B713-5BB54C1C8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859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177BD-1CEB-4CF4-A6FB-235732767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86E724-F436-4419-BA32-1AF03C52E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3E246-08CC-4D87-8164-79DEE2533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05/29/2025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77545-CC7E-4119-98D5-602934144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28248-12C2-4D86-94E9-95F9B44C3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08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515BD-37FF-423A-BD9C-C0A9B57B1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F65C9-408F-444E-B5B9-970CE34B41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F1C282-A0EE-4077-B7C7-6B5FC3BC4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2E40D6-3B99-44A4-8EC5-A1ECC0B1A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05/29/2025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F6CA8D-6148-460A-8D4B-AD4475578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4E049-7626-4809-BC0F-F878D87E2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0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C2CC7-63C5-446D-B0C0-009E26AFF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186B4-4139-4777-9DD3-46373F8CC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536435-0AD3-45FD-A93E-0B6252501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090242-676A-43A5-B0FD-6D60096F5F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8A35A9-81B0-4149-A575-199B1D149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CEE61D-D7B3-475B-8AAE-8B5AEF9C6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05/29/2025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5F8482-A785-4790-9988-E48028C06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96E6DF-92EE-4AB0-B935-22E3D00CE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337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C23FC-13A9-4C87-8162-22134D9E4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387C98-E5D9-4C03-9DD3-FB2D2619B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05/29/2025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586470-E27E-4AF9-A81E-9458DEFFA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95C584-A96A-49D9-95CC-418C32531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944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EE1561-DE74-43BA-85AF-86FD3F196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05/29/2025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DF9C21-B1F9-4DC5-AA0F-032A20775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D94949-C23E-45B9-AE67-E43F01032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120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AA1B3-9E88-4A08-87C8-33EED8B0F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8D134-2E02-4AC9-962D-DBEE65839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1240EF-DC74-4214-A0BA-5A79E904B2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70D007-FC0F-43ED-BF92-4B3CF8429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05/29/2025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EEC107-E771-4EA1-84DC-79527A847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F05ADA-ADA7-4E4C-BF3B-0AF637477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021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6F3CC-2E00-4C88-A4B1-B61B8D41A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4C5D26-5D34-4DEB-9D41-278B349E2F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D7011-DBAE-4849-9DDB-2095FF8BFD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24DFB6-30B7-4982-AB4E-294CDFDFA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05/29/2025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CC891C-D9FF-4051-97F8-1608E5E02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BBD28-63BE-415E-89D3-B812C5276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2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CF1FE-3513-45BA-9E4E-A25329B63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D379D5-10B9-483C-BDC7-10A99B462E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DA79E-085A-484D-8784-4E26A0E61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05/29/2025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99C96-5257-437F-9A6D-623498D74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58C247-6E0A-40B2-8D53-73684FA5D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324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7EC649-F698-4CD7-84DB-D1526A6952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BE384E-A407-4237-9369-03A5E83B0B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203B3-8347-453D-A024-8DB2939F7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05/29/2025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AE0699-6F0A-4CA1-884F-CAA5E8ACC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FDCD5-7B76-4001-9C32-3C2FFA4DD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7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 hasCustomPrompt="1"/>
          </p:nvPr>
        </p:nvSpPr>
        <p:spPr>
          <a:xfrm>
            <a:off x="657575" y="996807"/>
            <a:ext cx="7999314" cy="2293324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 fontAlgn="ctr"/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UBN2314AA00 - Control Run Report For New </a:t>
            </a:r>
            <a:r>
              <a:rPr lang="en-US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- Connector</a:t>
            </a:r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2025 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3709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2025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322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456E79-6040-47F4-A14F-D01FE0F16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5FA95-1E21-4606-B479-460A55413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39396E-D650-46FE-8BCD-30F1C74B43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602F9-94FD-4F38-B8CC-3B6788F44DDD}" type="datetimeFigureOut">
              <a:rPr lang="en-US" smtClean="0"/>
              <a:t>05/29/2025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68FBC-4414-499C-869B-E9FEC155FD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5C551-46F0-4632-AE50-0206053DAA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22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2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1.emf"/><Relationship Id="rId4" Type="http://schemas.openxmlformats.org/officeDocument/2006/relationships/image" Target="../media/image8.emf"/><Relationship Id="rId9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32D46-A272-423B-808F-4017AAFA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068" y="1876829"/>
            <a:ext cx="8203474" cy="2293324"/>
          </a:xfrm>
        </p:spPr>
        <p:txBody>
          <a:bodyPr>
            <a:normAutofit/>
          </a:bodyPr>
          <a:lstStyle/>
          <a:p>
            <a:pPr algn="ctr"/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BFX AT-100 FHD channel (live) noise FA report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7BC894-5714-4072-8623-D28C81787F44}"/>
              </a:ext>
            </a:extLst>
          </p:cNvPr>
          <p:cNvSpPr txBox="1"/>
          <p:nvPr/>
        </p:nvSpPr>
        <p:spPr>
          <a:xfrm>
            <a:off x="422031" y="4901219"/>
            <a:ext cx="3329353" cy="958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by: PE – JUSTIN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Date: 2025/05/29</a:t>
            </a:r>
          </a:p>
        </p:txBody>
      </p:sp>
    </p:spTree>
    <p:extLst>
      <p:ext uri="{BB962C8B-B14F-4D97-AF65-F5344CB8AC3E}">
        <p14:creationId xmlns:p14="http://schemas.microsoft.com/office/powerpoint/2010/main" val="1066746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823718"/>
              </p:ext>
            </p:extLst>
          </p:nvPr>
        </p:nvGraphicFramePr>
        <p:xfrm>
          <a:off x="585504" y="893293"/>
          <a:ext cx="11132458" cy="5376878"/>
        </p:xfrm>
        <a:graphic>
          <a:graphicData uri="http://schemas.openxmlformats.org/drawingml/2006/table">
            <a:tbl>
              <a:tblPr/>
              <a:tblGrid>
                <a:gridCol w="1625600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06858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732071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(5W2H)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49481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2025-May-24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49481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SH Son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49481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side, </a:t>
                      </a: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Location : SK networks warehouse, </a:t>
                      </a:r>
                      <a:r>
                        <a:rPr kumimoji="0" lang="en-US" sz="1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Anseong</a:t>
                      </a: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, Korea.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74222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complain 1pc T99X171.00 have FHD channel (live)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suffers from image noise</a:t>
                      </a:r>
                      <a:endParaRPr kumimoji="0" lang="en-US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933705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TBD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7422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NG product 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FHD channel (live) image noise</a:t>
                      </a: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: S/N range: 2149688001202503069476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  <a:tr h="7422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much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1pcs / 60.000 pcs ~ 0.00166% (Qty inspection lot 60k delivered on 2025.4)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70110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6281" y="48022"/>
            <a:ext cx="4698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Description</a:t>
            </a:r>
            <a:endParaRPr lang="zh-TW" alt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453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09022" y="839947"/>
            <a:ext cx="25003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Customer feedback: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5216" y="1164907"/>
            <a:ext cx="4826277" cy="2314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Symptom: FHD (1920 x 1080 pixel) channel live suffers from image noise (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S/N: 2149688001202503069476)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Visual check -&gt; No found abnormal.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Update check -&gt; No found abnormal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+ By USB and By USB burning tools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Youtube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video, UHD channel (live) -&gt; No found abnormal.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8075" y="132898"/>
            <a:ext cx="5106526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Confirm Fail Symptom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FCEE31-F330-4AB1-92AC-51A46DAF6491}"/>
              </a:ext>
            </a:extLst>
          </p:cNvPr>
          <p:cNvSpPr txBox="1"/>
          <p:nvPr/>
        </p:nvSpPr>
        <p:spPr>
          <a:xfrm>
            <a:off x="5317029" y="3557605"/>
            <a:ext cx="325893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FHD channel (live) image noise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C99E50-F3EC-44E1-911C-ECBE87A2663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43992" y="4656804"/>
            <a:ext cx="10342668" cy="916847"/>
          </a:xfrm>
          <a:prstGeom prst="wedgeRoundRectCallou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700" dirty="0">
                <a:solidFill>
                  <a:srgbClr val="00206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NG product have FHD channel (live) (1920 x 1080 pixel) suffers from image noise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B7AF7D-1EC3-4559-AD0C-63FBE9AEA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05" y="1264462"/>
            <a:ext cx="2732627" cy="21645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42E28B-B307-44FB-990B-3A13A9E66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0509" y="1264462"/>
            <a:ext cx="2732627" cy="216453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 flipV="1">
            <a:off x="5805055" y="1745673"/>
            <a:ext cx="2194115" cy="173377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204F13-A89B-4647-8818-58CA54DE4D52}"/>
              </a:ext>
            </a:extLst>
          </p:cNvPr>
          <p:cNvSpPr txBox="1"/>
          <p:nvPr/>
        </p:nvSpPr>
        <p:spPr>
          <a:xfrm>
            <a:off x="8558921" y="3557605"/>
            <a:ext cx="325893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B05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FHD channel (live) image OK</a:t>
            </a:r>
          </a:p>
        </p:txBody>
      </p:sp>
    </p:spTree>
    <p:extLst>
      <p:ext uri="{BB962C8B-B14F-4D97-AF65-F5344CB8AC3E}">
        <p14:creationId xmlns:p14="http://schemas.microsoft.com/office/powerpoint/2010/main" val="4119377249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  <p:par>
              <p:cTn id="3"/>
            </p:par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6281" y="48022"/>
            <a:ext cx="7669792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Production History Data Checking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8836" y="2646351"/>
            <a:ext cx="26297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2000" b="1" spc="-1">
                <a:solidFill>
                  <a:srgbClr val="0000FF"/>
                </a:solidFill>
                <a:latin typeface="+mj-lt"/>
                <a:ea typeface="微软雅黑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 Level data (FATP 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8838" y="812805"/>
            <a:ext cx="2343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2000" b="1" spc="-1">
                <a:solidFill>
                  <a:srgbClr val="0000FF"/>
                </a:solidFill>
                <a:latin typeface="+mj-lt"/>
                <a:ea typeface="微软雅黑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Level data (SMT)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962437"/>
              </p:ext>
            </p:extLst>
          </p:nvPr>
        </p:nvGraphicFramePr>
        <p:xfrm>
          <a:off x="608836" y="1262168"/>
          <a:ext cx="11013320" cy="11555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7950">
                  <a:extLst>
                    <a:ext uri="{9D8B030D-6E8A-4147-A177-3AD203B41FA5}">
                      <a16:colId xmlns:a16="http://schemas.microsoft.com/office/drawing/2014/main" val="3611406052"/>
                    </a:ext>
                  </a:extLst>
                </a:gridCol>
                <a:gridCol w="2931349">
                  <a:extLst>
                    <a:ext uri="{9D8B030D-6E8A-4147-A177-3AD203B41FA5}">
                      <a16:colId xmlns:a16="http://schemas.microsoft.com/office/drawing/2014/main" val="1447004912"/>
                    </a:ext>
                  </a:extLst>
                </a:gridCol>
                <a:gridCol w="3009303">
                  <a:extLst>
                    <a:ext uri="{9D8B030D-6E8A-4147-A177-3AD203B41FA5}">
                      <a16:colId xmlns:a16="http://schemas.microsoft.com/office/drawing/2014/main" val="2291525503"/>
                    </a:ext>
                  </a:extLst>
                </a:gridCol>
                <a:gridCol w="3254718">
                  <a:extLst>
                    <a:ext uri="{9D8B030D-6E8A-4147-A177-3AD203B41FA5}">
                      <a16:colId xmlns:a16="http://schemas.microsoft.com/office/drawing/2014/main" val="2801135612"/>
                    </a:ext>
                  </a:extLst>
                </a:gridCol>
              </a:tblGrid>
              <a:tr h="4097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</a:t>
                      </a:r>
                      <a:r>
                        <a:rPr lang="en-US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 Station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893221"/>
                  </a:ext>
                </a:extLst>
              </a:tr>
              <a:tr h="40971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Y1S071C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SMT LOADING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INSP-OUTSIDE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PCB_STOCKIN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575412"/>
                  </a:ext>
                </a:extLst>
              </a:tr>
              <a:tr h="33607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2025-03-14 16:25:11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2025-03-17 20:44:18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2025-03-17 22:02:13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41781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451243"/>
              </p:ext>
            </p:extLst>
          </p:nvPr>
        </p:nvGraphicFramePr>
        <p:xfrm>
          <a:off x="608837" y="3095218"/>
          <a:ext cx="11013319" cy="18950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00301">
                  <a:extLst>
                    <a:ext uri="{9D8B030D-6E8A-4147-A177-3AD203B41FA5}">
                      <a16:colId xmlns:a16="http://schemas.microsoft.com/office/drawing/2014/main" val="2004904958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2812330865"/>
                    </a:ext>
                  </a:extLst>
                </a:gridCol>
                <a:gridCol w="1576585">
                  <a:extLst>
                    <a:ext uri="{9D8B030D-6E8A-4147-A177-3AD203B41FA5}">
                      <a16:colId xmlns:a16="http://schemas.microsoft.com/office/drawing/2014/main" val="2862351682"/>
                    </a:ext>
                  </a:extLst>
                </a:gridCol>
                <a:gridCol w="1604775">
                  <a:extLst>
                    <a:ext uri="{9D8B030D-6E8A-4147-A177-3AD203B41FA5}">
                      <a16:colId xmlns:a16="http://schemas.microsoft.com/office/drawing/2014/main" val="2758601917"/>
                    </a:ext>
                  </a:extLst>
                </a:gridCol>
                <a:gridCol w="1516359">
                  <a:extLst>
                    <a:ext uri="{9D8B030D-6E8A-4147-A177-3AD203B41FA5}">
                      <a16:colId xmlns:a16="http://schemas.microsoft.com/office/drawing/2014/main" val="297050172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4162181979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3061608070"/>
                    </a:ext>
                  </a:extLst>
                </a:gridCol>
              </a:tblGrid>
              <a:tr h="50449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S/N range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Tes</a:t>
                      </a:r>
                      <a:r>
                        <a:rPr lang="en-US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 Station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076244"/>
                  </a:ext>
                </a:extLst>
              </a:tr>
              <a:tr h="31068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2149688001202503069476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dirty="0">
                          <a:effectLst/>
                        </a:rPr>
                        <a:t>UK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FT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FT1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RC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RC1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RC2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708224"/>
                  </a:ext>
                </a:extLst>
              </a:tr>
              <a:tr h="388551">
                <a:tc vMerge="1">
                  <a:txBody>
                    <a:bodyPr/>
                    <a:lstStyle/>
                    <a:p>
                      <a:pPr algn="ctr" rtl="0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3/22/2025 11:26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3/22/2025 11:34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3/22/2025 11:42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3/22/2025 12:02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3/22/2025 12:20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3/22/2025 13:17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2592922"/>
                  </a:ext>
                </a:extLst>
              </a:tr>
              <a:tr h="6912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logs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UK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test haven’t logs test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38091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8836" y="5192930"/>
            <a:ext cx="10773263" cy="11546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This unit has PASSED normally SMT and FATP.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Shipping date: 2025/03/26 2:45AM</a:t>
            </a: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68E5C00F-0BFC-4ED4-B788-49C846EDE8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8821899"/>
              </p:ext>
            </p:extLst>
          </p:nvPr>
        </p:nvGraphicFramePr>
        <p:xfrm>
          <a:off x="4137547" y="434670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1" name="Document" showAsIcon="1" r:id="rId3" imgW="914271" imgH="771595" progId="Word.Document.8">
                  <p:embed/>
                </p:oleObj>
              </mc:Choice>
              <mc:Fallback>
                <p:oleObj name="Document" showAsIcon="1" r:id="rId3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37547" y="434670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D369EED7-7707-4BC7-ABD1-4B4D9D5615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1586382"/>
              </p:ext>
            </p:extLst>
          </p:nvPr>
        </p:nvGraphicFramePr>
        <p:xfrm>
          <a:off x="5729788" y="434670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2" name="Document" showAsIcon="1" r:id="rId5" imgW="914271" imgH="771595" progId="Word.Document.8">
                  <p:embed/>
                </p:oleObj>
              </mc:Choice>
              <mc:Fallback>
                <p:oleObj name="Document" showAsIcon="1" r:id="rId5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29788" y="434670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8AF4597E-FDE3-4DC7-9666-709ADE100F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7610301"/>
              </p:ext>
            </p:extLst>
          </p:nvPr>
        </p:nvGraphicFramePr>
        <p:xfrm>
          <a:off x="7322029" y="434670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" name="Document" showAsIcon="1" r:id="rId7" imgW="914271" imgH="771595" progId="Word.Document.8">
                  <p:embed/>
                </p:oleObj>
              </mc:Choice>
              <mc:Fallback>
                <p:oleObj name="Document" showAsIcon="1" r:id="rId7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322029" y="434670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97DF2A2C-9EAC-4B49-8A75-C382C904FB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1294036"/>
              </p:ext>
            </p:extLst>
          </p:nvPr>
        </p:nvGraphicFramePr>
        <p:xfrm>
          <a:off x="8914270" y="434670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4" name="Document" showAsIcon="1" r:id="rId9" imgW="914271" imgH="771595" progId="Word.Document.8">
                  <p:embed/>
                </p:oleObj>
              </mc:Choice>
              <mc:Fallback>
                <p:oleObj name="Document" showAsIcon="1" r:id="rId9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14270" y="434670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D4D20D03-EAB8-4473-A8B8-906934A1AB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6545945"/>
              </p:ext>
            </p:extLst>
          </p:nvPr>
        </p:nvGraphicFramePr>
        <p:xfrm>
          <a:off x="10506510" y="434670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5" name="Document" showAsIcon="1" r:id="rId11" imgW="914271" imgH="771595" progId="Word.Document.8">
                  <p:embed/>
                </p:oleObj>
              </mc:Choice>
              <mc:Fallback>
                <p:oleObj name="Document" showAsIcon="1" r:id="rId11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506510" y="434670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5893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標題 1">
            <a:extLst>
              <a:ext uri="{FF2B5EF4-FFF2-40B4-BE49-F238E27FC236}">
                <a16:creationId xmlns:a16="http://schemas.microsoft.com/office/drawing/2014/main" id="{BB8F6FC6-0CFC-4185-BF51-29CC007371DF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Coverage checking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9EA1228-7490-4F09-B0F1-D288F883827F}"/>
              </a:ext>
            </a:extLst>
          </p:cNvPr>
          <p:cNvGrpSpPr/>
          <p:nvPr/>
        </p:nvGrpSpPr>
        <p:grpSpPr>
          <a:xfrm>
            <a:off x="348341" y="912391"/>
            <a:ext cx="11524343" cy="4486914"/>
            <a:chOff x="362856" y="738222"/>
            <a:chExt cx="11524343" cy="4486914"/>
          </a:xfrm>
        </p:grpSpPr>
        <p:sp>
          <p:nvSpPr>
            <p:cNvPr id="3" name="Flowchart: Connector 2">
              <a:extLst>
                <a:ext uri="{FF2B5EF4-FFF2-40B4-BE49-F238E27FC236}">
                  <a16:creationId xmlns:a16="http://schemas.microsoft.com/office/drawing/2014/main" id="{7BD20891-50FE-431B-B8F4-18A5728E9229}"/>
                </a:ext>
              </a:extLst>
            </p:cNvPr>
            <p:cNvSpPr/>
            <p:nvPr/>
          </p:nvSpPr>
          <p:spPr>
            <a:xfrm>
              <a:off x="704174" y="1382643"/>
              <a:ext cx="417484" cy="400299"/>
            </a:xfrm>
            <a:prstGeom prst="flowChartConnector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19" name="Cube 18">
              <a:extLst>
                <a:ext uri="{FF2B5EF4-FFF2-40B4-BE49-F238E27FC236}">
                  <a16:creationId xmlns:a16="http://schemas.microsoft.com/office/drawing/2014/main" id="{95ABD874-2375-40CC-BDF6-7C6096621BD3}"/>
                </a:ext>
              </a:extLst>
            </p:cNvPr>
            <p:cNvSpPr/>
            <p:nvPr/>
          </p:nvSpPr>
          <p:spPr>
            <a:xfrm>
              <a:off x="1481091" y="1382643"/>
              <a:ext cx="1147809" cy="400299"/>
            </a:xfrm>
            <a:prstGeom prst="cube">
              <a:avLst>
                <a:gd name="adj" fmla="val 11167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SMT</a:t>
              </a:r>
            </a:p>
          </p:txBody>
        </p:sp>
        <p:sp>
          <p:nvSpPr>
            <p:cNvPr id="25" name="Flowchart: Connector 24">
              <a:extLst>
                <a:ext uri="{FF2B5EF4-FFF2-40B4-BE49-F238E27FC236}">
                  <a16:creationId xmlns:a16="http://schemas.microsoft.com/office/drawing/2014/main" id="{BCF78663-394F-4712-BAF6-3559ECEA1A5A}"/>
                </a:ext>
              </a:extLst>
            </p:cNvPr>
            <p:cNvSpPr/>
            <p:nvPr/>
          </p:nvSpPr>
          <p:spPr>
            <a:xfrm>
              <a:off x="10757911" y="1354598"/>
              <a:ext cx="417484" cy="400299"/>
            </a:xfrm>
            <a:prstGeom prst="flowChartConnector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C49C372-10B3-4330-B10F-3A051F766F96}"/>
                </a:ext>
              </a:extLst>
            </p:cNvPr>
            <p:cNvSpPr txBox="1"/>
            <p:nvPr/>
          </p:nvSpPr>
          <p:spPr>
            <a:xfrm>
              <a:off x="3353744" y="1754897"/>
              <a:ext cx="123444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Auto copy flash by burning Tool 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DE04FEB-A963-4BA1-B233-54D6116F7BF7}"/>
                </a:ext>
              </a:extLst>
            </p:cNvPr>
            <p:cNvSpPr txBox="1"/>
            <p:nvPr/>
          </p:nvSpPr>
          <p:spPr>
            <a:xfrm>
              <a:off x="5289832" y="1754897"/>
              <a:ext cx="1786658" cy="15696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 err="1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Adb</a:t>
              </a: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 Connect DUT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Firmware Version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LED Test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LED Isolation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Write Serial Number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Soc </a:t>
              </a:r>
              <a:r>
                <a:rPr lang="en-US" sz="600" dirty="0" err="1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SecureBoot</a:t>
              </a:r>
              <a:endParaRPr lang="en-US" sz="6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Memory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</a:t>
              </a:r>
              <a:r>
                <a:rPr lang="en-US" sz="600" dirty="0" err="1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Usb</a:t>
              </a: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 Storage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solidFill>
                    <a:srgbClr val="FF0000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resolution 2160p60Hz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solidFill>
                    <a:srgbClr val="FF0000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HDMI video noise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solidFill>
                    <a:srgbClr val="FF0000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VP9 video on TV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solidFill>
                    <a:srgbClr val="FF0000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4K video on TV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solidFill>
                    <a:srgbClr val="FF0000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Video Res 3840X2160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solidFill>
                    <a:srgbClr val="FF0000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Video Fps 0x3c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USB3.0 Link Speed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Unmount USB</a:t>
              </a:r>
            </a:p>
          </p:txBody>
        </p:sp>
        <p:sp>
          <p:nvSpPr>
            <p:cNvPr id="29" name="Cube 28">
              <a:extLst>
                <a:ext uri="{FF2B5EF4-FFF2-40B4-BE49-F238E27FC236}">
                  <a16:creationId xmlns:a16="http://schemas.microsoft.com/office/drawing/2014/main" id="{E924758B-FA4A-4F06-B237-5DC58B49F6C0}"/>
                </a:ext>
              </a:extLst>
            </p:cNvPr>
            <p:cNvSpPr/>
            <p:nvPr/>
          </p:nvSpPr>
          <p:spPr>
            <a:xfrm>
              <a:off x="3405817" y="1382643"/>
              <a:ext cx="1147809" cy="400299"/>
            </a:xfrm>
            <a:prstGeom prst="cube">
              <a:avLst>
                <a:gd name="adj" fmla="val 11167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UK</a:t>
              </a:r>
            </a:p>
          </p:txBody>
        </p:sp>
        <p:sp>
          <p:nvSpPr>
            <p:cNvPr id="32" name="Cube 31">
              <a:extLst>
                <a:ext uri="{FF2B5EF4-FFF2-40B4-BE49-F238E27FC236}">
                  <a16:creationId xmlns:a16="http://schemas.microsoft.com/office/drawing/2014/main" id="{858FC319-C030-4C91-86B7-07FCBF21621F}"/>
                </a:ext>
              </a:extLst>
            </p:cNvPr>
            <p:cNvSpPr/>
            <p:nvPr/>
          </p:nvSpPr>
          <p:spPr>
            <a:xfrm>
              <a:off x="5330543" y="1382643"/>
              <a:ext cx="1147809" cy="400299"/>
            </a:xfrm>
            <a:prstGeom prst="cube">
              <a:avLst>
                <a:gd name="adj" fmla="val 11167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FT</a:t>
              </a:r>
            </a:p>
          </p:txBody>
        </p:sp>
        <p:sp>
          <p:nvSpPr>
            <p:cNvPr id="33" name="Cube 32">
              <a:extLst>
                <a:ext uri="{FF2B5EF4-FFF2-40B4-BE49-F238E27FC236}">
                  <a16:creationId xmlns:a16="http://schemas.microsoft.com/office/drawing/2014/main" id="{B00BA30C-165D-447C-83A2-796D233D0245}"/>
                </a:ext>
              </a:extLst>
            </p:cNvPr>
            <p:cNvSpPr/>
            <p:nvPr/>
          </p:nvSpPr>
          <p:spPr>
            <a:xfrm>
              <a:off x="7255269" y="1382643"/>
              <a:ext cx="1147809" cy="400299"/>
            </a:xfrm>
            <a:prstGeom prst="cube">
              <a:avLst>
                <a:gd name="adj" fmla="val 11167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FT1</a:t>
              </a:r>
            </a:p>
          </p:txBody>
        </p:sp>
        <p:sp>
          <p:nvSpPr>
            <p:cNvPr id="34" name="Cube 33">
              <a:extLst>
                <a:ext uri="{FF2B5EF4-FFF2-40B4-BE49-F238E27FC236}">
                  <a16:creationId xmlns:a16="http://schemas.microsoft.com/office/drawing/2014/main" id="{E5FF0CA9-5281-4928-8DAD-7782431A2730}"/>
                </a:ext>
              </a:extLst>
            </p:cNvPr>
            <p:cNvSpPr/>
            <p:nvPr/>
          </p:nvSpPr>
          <p:spPr>
            <a:xfrm>
              <a:off x="9179995" y="1382643"/>
              <a:ext cx="1147809" cy="400299"/>
            </a:xfrm>
            <a:prstGeom prst="cube">
              <a:avLst>
                <a:gd name="adj" fmla="val 11167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FT3 (5%)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763AC26-91AF-4EC7-86E0-0FCF8348ADDB}"/>
                </a:ext>
              </a:extLst>
            </p:cNvPr>
            <p:cNvSpPr txBox="1"/>
            <p:nvPr/>
          </p:nvSpPr>
          <p:spPr>
            <a:xfrm>
              <a:off x="7186948" y="1754897"/>
              <a:ext cx="1786658" cy="166199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Firmware Version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Push file key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Write MAC &amp; Bluetooth MAC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OTT Key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Write Keys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Test TX, RX throughput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LED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Test Remote IR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USB2.0 </a:t>
              </a:r>
              <a:r>
                <a:rPr lang="en-US" sz="600" dirty="0" err="1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LinkSpeed</a:t>
              </a:r>
              <a:endParaRPr lang="en-US" sz="6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Audio 4K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Audio Record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solidFill>
                    <a:srgbClr val="FF0000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HDMI HEVC HDR10+ Video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solidFill>
                    <a:srgbClr val="FF0000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HDMI VP9 Video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solidFill>
                    <a:srgbClr val="FF0000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HDMI H265 Video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solidFill>
                    <a:srgbClr val="FF0000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Screen Shake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scan BT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Unmount USB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BBAD71C-417B-4A0E-BED0-2418CA62C5BB}"/>
                </a:ext>
              </a:extLst>
            </p:cNvPr>
            <p:cNvSpPr txBox="1"/>
            <p:nvPr/>
          </p:nvSpPr>
          <p:spPr>
            <a:xfrm>
              <a:off x="9126891" y="1754897"/>
              <a:ext cx="1786658" cy="14773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Device Alive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Login DUT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LED Test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Firmware Version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Read DUT Info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</a:t>
              </a:r>
              <a:r>
                <a:rPr lang="en-US" sz="600" dirty="0" err="1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Burnin</a:t>
              </a:r>
              <a:endParaRPr lang="en-US" sz="6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endParaRP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CPU Temperature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Test Remote IR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</a:t>
              </a:r>
              <a:r>
                <a:rPr lang="en-US" sz="600" dirty="0" err="1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Usb</a:t>
              </a: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 Storage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solidFill>
                    <a:srgbClr val="FF0000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res 2160p30Hz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scan BT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Audio 4K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solidFill>
                    <a:srgbClr val="FF0000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HDMI VP9 Video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solidFill>
                    <a:srgbClr val="FF0000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HDMI H265 Video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Set </a:t>
              </a:r>
              <a:r>
                <a:rPr lang="en-US" sz="600" dirty="0" err="1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Burnin</a:t>
              </a: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 off</a:t>
              </a:r>
            </a:p>
          </p:txBody>
        </p:sp>
        <p:sp>
          <p:nvSpPr>
            <p:cNvPr id="37" name="Cube 36">
              <a:extLst>
                <a:ext uri="{FF2B5EF4-FFF2-40B4-BE49-F238E27FC236}">
                  <a16:creationId xmlns:a16="http://schemas.microsoft.com/office/drawing/2014/main" id="{85FC9EF1-F2CB-48E2-8B2A-37B1D79C73A6}"/>
                </a:ext>
              </a:extLst>
            </p:cNvPr>
            <p:cNvSpPr/>
            <p:nvPr/>
          </p:nvSpPr>
          <p:spPr>
            <a:xfrm>
              <a:off x="1481091" y="3506964"/>
              <a:ext cx="1147809" cy="400299"/>
            </a:xfrm>
            <a:prstGeom prst="cube">
              <a:avLst>
                <a:gd name="adj" fmla="val 11167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RC</a:t>
              </a:r>
            </a:p>
          </p:txBody>
        </p:sp>
        <p:sp>
          <p:nvSpPr>
            <p:cNvPr id="38" name="Cube 37">
              <a:extLst>
                <a:ext uri="{FF2B5EF4-FFF2-40B4-BE49-F238E27FC236}">
                  <a16:creationId xmlns:a16="http://schemas.microsoft.com/office/drawing/2014/main" id="{C61AD4BA-119A-45D7-AB63-FADA54A879E9}"/>
                </a:ext>
              </a:extLst>
            </p:cNvPr>
            <p:cNvSpPr/>
            <p:nvPr/>
          </p:nvSpPr>
          <p:spPr>
            <a:xfrm>
              <a:off x="3402282" y="3506964"/>
              <a:ext cx="1147809" cy="400299"/>
            </a:xfrm>
            <a:prstGeom prst="cube">
              <a:avLst>
                <a:gd name="adj" fmla="val 11167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RC1</a:t>
              </a:r>
            </a:p>
          </p:txBody>
        </p:sp>
        <p:sp>
          <p:nvSpPr>
            <p:cNvPr id="39" name="Cube 38">
              <a:extLst>
                <a:ext uri="{FF2B5EF4-FFF2-40B4-BE49-F238E27FC236}">
                  <a16:creationId xmlns:a16="http://schemas.microsoft.com/office/drawing/2014/main" id="{9E491413-6E63-4A64-A668-3E27A527736A}"/>
                </a:ext>
              </a:extLst>
            </p:cNvPr>
            <p:cNvSpPr/>
            <p:nvPr/>
          </p:nvSpPr>
          <p:spPr>
            <a:xfrm>
              <a:off x="5323473" y="3506964"/>
              <a:ext cx="1147809" cy="400299"/>
            </a:xfrm>
            <a:prstGeom prst="cube">
              <a:avLst>
                <a:gd name="adj" fmla="val 11167"/>
              </a:avLst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OBA</a:t>
              </a:r>
            </a:p>
          </p:txBody>
        </p:sp>
        <p:sp>
          <p:nvSpPr>
            <p:cNvPr id="40" name="Cube 39">
              <a:extLst>
                <a:ext uri="{FF2B5EF4-FFF2-40B4-BE49-F238E27FC236}">
                  <a16:creationId xmlns:a16="http://schemas.microsoft.com/office/drawing/2014/main" id="{FA33D6C3-0A71-4687-BF71-5C1A9A723192}"/>
                </a:ext>
              </a:extLst>
            </p:cNvPr>
            <p:cNvSpPr/>
            <p:nvPr/>
          </p:nvSpPr>
          <p:spPr>
            <a:xfrm>
              <a:off x="7244664" y="3506964"/>
              <a:ext cx="1147809" cy="400299"/>
            </a:xfrm>
            <a:prstGeom prst="cube">
              <a:avLst>
                <a:gd name="adj" fmla="val 11167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RC2</a:t>
              </a:r>
            </a:p>
          </p:txBody>
        </p:sp>
        <p:sp>
          <p:nvSpPr>
            <p:cNvPr id="41" name="Cube 40">
              <a:extLst>
                <a:ext uri="{FF2B5EF4-FFF2-40B4-BE49-F238E27FC236}">
                  <a16:creationId xmlns:a16="http://schemas.microsoft.com/office/drawing/2014/main" id="{F957118C-FC09-41BA-9B13-F442CEA38C5B}"/>
                </a:ext>
              </a:extLst>
            </p:cNvPr>
            <p:cNvSpPr/>
            <p:nvPr/>
          </p:nvSpPr>
          <p:spPr>
            <a:xfrm>
              <a:off x="9165854" y="3506964"/>
              <a:ext cx="1147809" cy="400299"/>
            </a:xfrm>
            <a:prstGeom prst="cube">
              <a:avLst>
                <a:gd name="adj" fmla="val 11167"/>
              </a:avLst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FG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3750B5F-FC69-4A31-8391-4C01A909CD3A}"/>
                </a:ext>
              </a:extLst>
            </p:cNvPr>
            <p:cNvSpPr txBox="1"/>
            <p:nvPr/>
          </p:nvSpPr>
          <p:spPr>
            <a:xfrm>
              <a:off x="1377384" y="3875313"/>
              <a:ext cx="1786658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Firmware Version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Read DUT Info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HDCP Checksum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Download </a:t>
              </a:r>
              <a:r>
                <a:rPr lang="en-US" sz="600" dirty="0" err="1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Apk</a:t>
              </a: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 Remote file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 err="1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Adb</a:t>
              </a: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 Connect DUT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Test Channel BT-Up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Test Channel BT-Down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Reset Relay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button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Bluetooth RSSI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Download Customer FW from USB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Unmount USB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12EC5C7-7664-4F8C-B834-298F852D6037}"/>
                </a:ext>
              </a:extLst>
            </p:cNvPr>
            <p:cNvSpPr txBox="1"/>
            <p:nvPr/>
          </p:nvSpPr>
          <p:spPr>
            <a:xfrm>
              <a:off x="3344219" y="3875313"/>
              <a:ext cx="178665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Barcode.txt File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Read Data QR Code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Save keys to database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A19571B-067B-425C-90C5-48776DFEBBA5}"/>
                </a:ext>
              </a:extLst>
            </p:cNvPr>
            <p:cNvSpPr txBox="1"/>
            <p:nvPr/>
          </p:nvSpPr>
          <p:spPr>
            <a:xfrm>
              <a:off x="5311054" y="3875313"/>
              <a:ext cx="1786658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Product Bootup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SN, MAC ETH, Version, build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USB 3.0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solidFill>
                    <a:srgbClr val="FF0000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4K </a:t>
              </a:r>
              <a:r>
                <a:rPr lang="en-US" sz="600" dirty="0" err="1">
                  <a:solidFill>
                    <a:srgbClr val="FF0000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Youtube</a:t>
              </a:r>
              <a:r>
                <a:rPr lang="en-US" sz="600" dirty="0">
                  <a:solidFill>
                    <a:srgbClr val="FF0000"/>
                  </a:solidFill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 Inspection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Voice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Bluetooth function Inspection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Reset Setting inspection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FFE8DF7-7B74-4C78-A550-156CBF963DA1}"/>
                </a:ext>
              </a:extLst>
            </p:cNvPr>
            <p:cNvSpPr txBox="1"/>
            <p:nvPr/>
          </p:nvSpPr>
          <p:spPr>
            <a:xfrm>
              <a:off x="7216089" y="3875313"/>
              <a:ext cx="178665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Result.txt File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Read Data QR Code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SN from database</a:t>
              </a:r>
            </a:p>
            <a:p>
              <a:pPr marL="114300" lvl="0" indent="-1143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600" dirty="0">
                  <a:latin typeface="Arial" panose="020B060402020202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Check Data LINK</a:t>
              </a:r>
            </a:p>
          </p:txBody>
        </p:sp>
        <p:sp>
          <p:nvSpPr>
            <p:cNvPr id="24" name="Flowchart: Connector 23">
              <a:extLst>
                <a:ext uri="{FF2B5EF4-FFF2-40B4-BE49-F238E27FC236}">
                  <a16:creationId xmlns:a16="http://schemas.microsoft.com/office/drawing/2014/main" id="{50DDB9E7-DE6A-4C8A-AB25-7279D95C0A79}"/>
                </a:ext>
              </a:extLst>
            </p:cNvPr>
            <p:cNvSpPr/>
            <p:nvPr/>
          </p:nvSpPr>
          <p:spPr>
            <a:xfrm>
              <a:off x="704174" y="3506964"/>
              <a:ext cx="417484" cy="400299"/>
            </a:xfrm>
            <a:prstGeom prst="flowChartConnector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27" name="Flowchart: Connector 26">
              <a:extLst>
                <a:ext uri="{FF2B5EF4-FFF2-40B4-BE49-F238E27FC236}">
                  <a16:creationId xmlns:a16="http://schemas.microsoft.com/office/drawing/2014/main" id="{0101EE64-DE2B-4DDB-87C1-28873D3C2D2F}"/>
                </a:ext>
              </a:extLst>
            </p:cNvPr>
            <p:cNvSpPr/>
            <p:nvPr/>
          </p:nvSpPr>
          <p:spPr>
            <a:xfrm>
              <a:off x="10757911" y="3506964"/>
              <a:ext cx="417484" cy="400299"/>
            </a:xfrm>
            <a:prstGeom prst="flowChartConnector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2" name="Arrow: Right 1">
              <a:extLst>
                <a:ext uri="{FF2B5EF4-FFF2-40B4-BE49-F238E27FC236}">
                  <a16:creationId xmlns:a16="http://schemas.microsoft.com/office/drawing/2014/main" id="{B05677B9-6906-4C39-823A-1B0B26919682}"/>
                </a:ext>
              </a:extLst>
            </p:cNvPr>
            <p:cNvSpPr/>
            <p:nvPr/>
          </p:nvSpPr>
          <p:spPr>
            <a:xfrm>
              <a:off x="2844800" y="1503947"/>
              <a:ext cx="355659" cy="200150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Arrow: Right 29">
              <a:extLst>
                <a:ext uri="{FF2B5EF4-FFF2-40B4-BE49-F238E27FC236}">
                  <a16:creationId xmlns:a16="http://schemas.microsoft.com/office/drawing/2014/main" id="{7D2C9FD2-4DF7-42C5-B0DB-68CFC37A140A}"/>
                </a:ext>
              </a:extLst>
            </p:cNvPr>
            <p:cNvSpPr/>
            <p:nvPr/>
          </p:nvSpPr>
          <p:spPr>
            <a:xfrm>
              <a:off x="4750901" y="1503947"/>
              <a:ext cx="355659" cy="200150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row: Right 30">
              <a:extLst>
                <a:ext uri="{FF2B5EF4-FFF2-40B4-BE49-F238E27FC236}">
                  <a16:creationId xmlns:a16="http://schemas.microsoft.com/office/drawing/2014/main" id="{DC8F3A52-D467-474B-82DE-21F782639854}"/>
                </a:ext>
              </a:extLst>
            </p:cNvPr>
            <p:cNvSpPr/>
            <p:nvPr/>
          </p:nvSpPr>
          <p:spPr>
            <a:xfrm>
              <a:off x="6657002" y="1503947"/>
              <a:ext cx="355659" cy="200150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Arrow: Right 41">
              <a:extLst>
                <a:ext uri="{FF2B5EF4-FFF2-40B4-BE49-F238E27FC236}">
                  <a16:creationId xmlns:a16="http://schemas.microsoft.com/office/drawing/2014/main" id="{68385AFE-E549-433F-97B1-EE190AF02188}"/>
                </a:ext>
              </a:extLst>
            </p:cNvPr>
            <p:cNvSpPr/>
            <p:nvPr/>
          </p:nvSpPr>
          <p:spPr>
            <a:xfrm>
              <a:off x="8563103" y="1503947"/>
              <a:ext cx="355659" cy="200150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Arrow: Right 42">
              <a:extLst>
                <a:ext uri="{FF2B5EF4-FFF2-40B4-BE49-F238E27FC236}">
                  <a16:creationId xmlns:a16="http://schemas.microsoft.com/office/drawing/2014/main" id="{44A87F3A-A03C-4E07-BEE0-ED4184815C87}"/>
                </a:ext>
              </a:extLst>
            </p:cNvPr>
            <p:cNvSpPr/>
            <p:nvPr/>
          </p:nvSpPr>
          <p:spPr>
            <a:xfrm>
              <a:off x="2885121" y="3651641"/>
              <a:ext cx="355659" cy="200150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Arrow: Right 43">
              <a:extLst>
                <a:ext uri="{FF2B5EF4-FFF2-40B4-BE49-F238E27FC236}">
                  <a16:creationId xmlns:a16="http://schemas.microsoft.com/office/drawing/2014/main" id="{FF66600A-62B0-4368-AED5-DC7FEFDCB8CC}"/>
                </a:ext>
              </a:extLst>
            </p:cNvPr>
            <p:cNvSpPr/>
            <p:nvPr/>
          </p:nvSpPr>
          <p:spPr>
            <a:xfrm>
              <a:off x="4791222" y="3651641"/>
              <a:ext cx="355659" cy="200150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Arrow: Right 44">
              <a:extLst>
                <a:ext uri="{FF2B5EF4-FFF2-40B4-BE49-F238E27FC236}">
                  <a16:creationId xmlns:a16="http://schemas.microsoft.com/office/drawing/2014/main" id="{EAD13376-3F24-4B46-B1BD-400DF9DAB8BF}"/>
                </a:ext>
              </a:extLst>
            </p:cNvPr>
            <p:cNvSpPr/>
            <p:nvPr/>
          </p:nvSpPr>
          <p:spPr>
            <a:xfrm>
              <a:off x="6697323" y="3651641"/>
              <a:ext cx="355659" cy="200150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Arrow: Right 45">
              <a:extLst>
                <a:ext uri="{FF2B5EF4-FFF2-40B4-BE49-F238E27FC236}">
                  <a16:creationId xmlns:a16="http://schemas.microsoft.com/office/drawing/2014/main" id="{CAA884C4-6F8D-4288-9DDE-6F93C7FF8343}"/>
                </a:ext>
              </a:extLst>
            </p:cNvPr>
            <p:cNvSpPr/>
            <p:nvPr/>
          </p:nvSpPr>
          <p:spPr>
            <a:xfrm>
              <a:off x="8603424" y="3651641"/>
              <a:ext cx="355659" cy="200150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C46B4DD-E6DB-4E55-A991-A2C15D8DEE57}"/>
                </a:ext>
              </a:extLst>
            </p:cNvPr>
            <p:cNvSpPr/>
            <p:nvPr/>
          </p:nvSpPr>
          <p:spPr>
            <a:xfrm>
              <a:off x="362856" y="769251"/>
              <a:ext cx="11524343" cy="4455885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C538A52-98B8-4A51-A919-BFA5A3573E81}"/>
                </a:ext>
              </a:extLst>
            </p:cNvPr>
            <p:cNvSpPr txBox="1"/>
            <p:nvPr/>
          </p:nvSpPr>
          <p:spPr>
            <a:xfrm>
              <a:off x="3603115" y="738222"/>
              <a:ext cx="500030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T99X171.00 TEST FLOW</a:t>
              </a:r>
            </a:p>
          </p:txBody>
        </p:sp>
        <p:sp>
          <p:nvSpPr>
            <p:cNvPr id="49" name="Arrow: Right 48">
              <a:extLst>
                <a:ext uri="{FF2B5EF4-FFF2-40B4-BE49-F238E27FC236}">
                  <a16:creationId xmlns:a16="http://schemas.microsoft.com/office/drawing/2014/main" id="{793927B1-4251-4286-A996-3043524044FE}"/>
                </a:ext>
              </a:extLst>
            </p:cNvPr>
            <p:cNvSpPr/>
            <p:nvPr/>
          </p:nvSpPr>
          <p:spPr>
            <a:xfrm>
              <a:off x="1119902" y="1503947"/>
              <a:ext cx="355659" cy="200150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Arrow: Right 49">
              <a:extLst>
                <a:ext uri="{FF2B5EF4-FFF2-40B4-BE49-F238E27FC236}">
                  <a16:creationId xmlns:a16="http://schemas.microsoft.com/office/drawing/2014/main" id="{C03DF357-D0BA-46E9-B39C-3FEF7B8A3713}"/>
                </a:ext>
              </a:extLst>
            </p:cNvPr>
            <p:cNvSpPr/>
            <p:nvPr/>
          </p:nvSpPr>
          <p:spPr>
            <a:xfrm>
              <a:off x="1119902" y="3651641"/>
              <a:ext cx="355659" cy="200150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Arrow: Right 50">
              <a:extLst>
                <a:ext uri="{FF2B5EF4-FFF2-40B4-BE49-F238E27FC236}">
                  <a16:creationId xmlns:a16="http://schemas.microsoft.com/office/drawing/2014/main" id="{F38AAF21-1B9D-4E4F-86F6-01C587D132AE}"/>
                </a:ext>
              </a:extLst>
            </p:cNvPr>
            <p:cNvSpPr/>
            <p:nvPr/>
          </p:nvSpPr>
          <p:spPr>
            <a:xfrm>
              <a:off x="10379716" y="1503947"/>
              <a:ext cx="355659" cy="200150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Arrow: Right 51">
              <a:extLst>
                <a:ext uri="{FF2B5EF4-FFF2-40B4-BE49-F238E27FC236}">
                  <a16:creationId xmlns:a16="http://schemas.microsoft.com/office/drawing/2014/main" id="{629592C7-5FFB-4C7F-A1C4-38C174A2FD49}"/>
                </a:ext>
              </a:extLst>
            </p:cNvPr>
            <p:cNvSpPr/>
            <p:nvPr/>
          </p:nvSpPr>
          <p:spPr>
            <a:xfrm>
              <a:off x="10379716" y="3651641"/>
              <a:ext cx="355659" cy="200150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D6C1FBAB-30F1-4C89-861A-370C28C5A4F4}"/>
              </a:ext>
            </a:extLst>
          </p:cNvPr>
          <p:cNvSpPr txBox="1"/>
          <p:nvPr/>
        </p:nvSpPr>
        <p:spPr>
          <a:xfrm>
            <a:off x="545619" y="5535529"/>
            <a:ext cx="11028216" cy="7853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 sz="1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Summary:</a:t>
            </a:r>
          </a:p>
          <a:p>
            <a:pPr marL="0" indent="0">
              <a:buNone/>
            </a:pPr>
            <a:r>
              <a:rPr lang="en-US" b="0" dirty="0">
                <a:solidFill>
                  <a:srgbClr val="FF0000"/>
                </a:solidFill>
              </a:rPr>
              <a:t>*FATP don’t test FHD channel (live).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8D4DED8-1E64-4BF9-857B-BC0FDC76FA35}"/>
              </a:ext>
            </a:extLst>
          </p:cNvPr>
          <p:cNvSpPr txBox="1"/>
          <p:nvPr/>
        </p:nvSpPr>
        <p:spPr>
          <a:xfrm>
            <a:off x="527400" y="571184"/>
            <a:ext cx="34492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2000" b="1" spc="-1">
                <a:solidFill>
                  <a:srgbClr val="0000FF"/>
                </a:solidFill>
                <a:latin typeface="+mj-lt"/>
                <a:ea typeface="微软雅黑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Re-check all items test at FAC</a:t>
            </a:r>
          </a:p>
        </p:txBody>
      </p:sp>
    </p:spTree>
    <p:extLst>
      <p:ext uri="{BB962C8B-B14F-4D97-AF65-F5344CB8AC3E}">
        <p14:creationId xmlns:p14="http://schemas.microsoft.com/office/powerpoint/2010/main" val="369626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D37CB5B-0209-488C-AE2D-91B8AA45B711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altLang="zh-TW" sz="3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876722"/>
              </p:ext>
            </p:extLst>
          </p:nvPr>
        </p:nvGraphicFramePr>
        <p:xfrm>
          <a:off x="530403" y="1013738"/>
          <a:ext cx="10943842" cy="2423654"/>
        </p:xfrm>
        <a:graphic>
          <a:graphicData uri="http://schemas.openxmlformats.org/drawingml/2006/table">
            <a:tbl>
              <a:tblPr/>
              <a:tblGrid>
                <a:gridCol w="1027436">
                  <a:extLst>
                    <a:ext uri="{9D8B030D-6E8A-4147-A177-3AD203B41FA5}">
                      <a16:colId xmlns:a16="http://schemas.microsoft.com/office/drawing/2014/main" val="2096632709"/>
                    </a:ext>
                  </a:extLst>
                </a:gridCol>
                <a:gridCol w="2542213">
                  <a:extLst>
                    <a:ext uri="{9D8B030D-6E8A-4147-A177-3AD203B41FA5}">
                      <a16:colId xmlns:a16="http://schemas.microsoft.com/office/drawing/2014/main" val="819519761"/>
                    </a:ext>
                  </a:extLst>
                </a:gridCol>
                <a:gridCol w="7374193">
                  <a:extLst>
                    <a:ext uri="{9D8B030D-6E8A-4147-A177-3AD203B41FA5}">
                      <a16:colId xmlns:a16="http://schemas.microsoft.com/office/drawing/2014/main" val="4200885175"/>
                    </a:ext>
                  </a:extLst>
                </a:gridCol>
              </a:tblGrid>
              <a:tr h="5953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No.#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Items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3675104"/>
                  </a:ext>
                </a:extLst>
              </a:tr>
              <a:tr h="8100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Confirm Fail Symptom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Customer feedback 1pc have FHD (1920 x 1080 pixel) channel live suffers from image noise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0874422"/>
                  </a:ext>
                </a:extLst>
              </a:tr>
              <a:tr h="4753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Production history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No abnormal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4237226"/>
                  </a:ext>
                </a:extLst>
              </a:tr>
              <a:tr h="5345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Coverage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FATP don’t test FHD channel (live)</a:t>
                      </a:r>
                    </a:p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en-US" sz="1400" b="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OBA station can’t test </a:t>
                      </a:r>
                      <a:r>
                        <a:rPr lang="en-US" sz="14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FHD channel (live)</a:t>
                      </a:r>
                      <a:endParaRPr lang="en-US" sz="1400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38880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BDA0324-CB35-4B1D-9BFE-EDFD16DC9B00}"/>
              </a:ext>
            </a:extLst>
          </p:cNvPr>
          <p:cNvSpPr txBox="1"/>
          <p:nvPr/>
        </p:nvSpPr>
        <p:spPr>
          <a:xfrm>
            <a:off x="530403" y="3723693"/>
            <a:ext cx="9940413" cy="1154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*NEXT FA: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Request customer return NG sample to Vietnam for us to analyze further.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We need ALT customer support how to check FHD channel (live) at factory.</a:t>
            </a:r>
          </a:p>
        </p:txBody>
      </p:sp>
    </p:spTree>
    <p:extLst>
      <p:ext uri="{BB962C8B-B14F-4D97-AF65-F5344CB8AC3E}">
        <p14:creationId xmlns:p14="http://schemas.microsoft.com/office/powerpoint/2010/main" val="10224487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3725</TotalTime>
  <Words>646</Words>
  <Application>Microsoft Office PowerPoint</Application>
  <PresentationFormat>Widescreen</PresentationFormat>
  <Paragraphs>174</Paragraphs>
  <Slides>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9" baseType="lpstr">
      <vt:lpstr>等线</vt:lpstr>
      <vt:lpstr>Microsoft JhengHei</vt:lpstr>
      <vt:lpstr>Microsoft JhengHei</vt:lpstr>
      <vt:lpstr>Microsoft YaHei</vt:lpstr>
      <vt:lpstr>Microsoft YaHei</vt:lpstr>
      <vt:lpstr>新細明體</vt:lpstr>
      <vt:lpstr>SimSun</vt:lpstr>
      <vt:lpstr>Arial</vt:lpstr>
      <vt:lpstr>Calibri</vt:lpstr>
      <vt:lpstr>Calibri Light</vt:lpstr>
      <vt:lpstr>Wingdings</vt:lpstr>
      <vt:lpstr>Office Theme</vt:lpstr>
      <vt:lpstr>Document</vt:lpstr>
      <vt:lpstr>BFX AT-100 FHD channel (live) noise FA report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BFX AT-100 FHD channel (live) noise FA report</dc:title>
  <dc:creator>吳輝午</dc:creator>
  <cp:lastModifiedBy>阮氏姮</cp:lastModifiedBy>
  <cp:revision>49</cp:revision>
  <dcterms:created xsi:type="dcterms:W3CDTF">2025-05-24T02:36:05Z</dcterms:created>
  <dcterms:modified xsi:type="dcterms:W3CDTF">2025-05-29T08:34:12Z</dcterms:modified>
</cp:coreProperties>
</file>